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99"/>
    <a:srgbClr val="FFFF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226" autoAdjust="0"/>
  </p:normalViewPr>
  <p:slideViewPr>
    <p:cSldViewPr snapToGrid="0">
      <p:cViewPr varScale="1">
        <p:scale>
          <a:sx n="86" d="100"/>
          <a:sy n="86" d="100"/>
        </p:scale>
        <p:origin x="10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1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1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1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1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5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4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5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3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1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BB299-C0C8-4327-A09E-A09C4644E6C0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0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B2D458-8B32-1958-2907-8CCAC589DA73}"/>
              </a:ext>
            </a:extLst>
          </p:cNvPr>
          <p:cNvSpPr txBox="1"/>
          <p:nvPr/>
        </p:nvSpPr>
        <p:spPr>
          <a:xfrm>
            <a:off x="0" y="151179"/>
            <a:ext cx="1219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What you should have written into your reference tables, and make sure you understand what it all means.  </a:t>
            </a:r>
          </a:p>
          <a:p>
            <a:pPr algn="ctr"/>
            <a:endParaRPr lang="en-US" sz="6000" b="1" dirty="0"/>
          </a:p>
          <a:p>
            <a:pPr algn="ctr"/>
            <a:r>
              <a:rPr lang="en-US" sz="6000" b="1" dirty="0"/>
              <a:t>Get a new copy, and carefully redo your new one for the second half of the year. </a:t>
            </a:r>
          </a:p>
        </p:txBody>
      </p:sp>
    </p:spTree>
    <p:extLst>
      <p:ext uri="{BB962C8B-B14F-4D97-AF65-F5344CB8AC3E}">
        <p14:creationId xmlns:p14="http://schemas.microsoft.com/office/powerpoint/2010/main" val="2254289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5EF1C4-4D27-87B9-397C-649D519DD03A}"/>
              </a:ext>
            </a:extLst>
          </p:cNvPr>
          <p:cNvSpPr txBox="1"/>
          <p:nvPr/>
        </p:nvSpPr>
        <p:spPr>
          <a:xfrm>
            <a:off x="0" y="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Q page 7</a:t>
            </a:r>
          </a:p>
        </p:txBody>
      </p:sp>
      <p:pic>
        <p:nvPicPr>
          <p:cNvPr id="4" name="Picture 3" descr="A table of formula and formulas&#10;&#10;Description automatically generated">
            <a:extLst>
              <a:ext uri="{FF2B5EF4-FFF2-40B4-BE49-F238E27FC236}">
                <a16:creationId xmlns:a16="http://schemas.microsoft.com/office/drawing/2014/main" id="{D2AC0F90-5DCB-4567-8957-65A1380221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22" y="769441"/>
            <a:ext cx="10586755" cy="52698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41E30E-79B8-3655-4E10-BF7FE3933370}"/>
              </a:ext>
            </a:extLst>
          </p:cNvPr>
          <p:cNvSpPr txBox="1"/>
          <p:nvPr/>
        </p:nvSpPr>
        <p:spPr>
          <a:xfrm>
            <a:off x="302073" y="2998414"/>
            <a:ext cx="210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99"/>
                </a:solidFill>
              </a:rPr>
              <a:t>saturated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27A4D6-95A1-FBB6-DD9E-98F47439588F}"/>
              </a:ext>
            </a:extLst>
          </p:cNvPr>
          <p:cNvSpPr txBox="1"/>
          <p:nvPr/>
        </p:nvSpPr>
        <p:spPr>
          <a:xfrm>
            <a:off x="35442" y="4173302"/>
            <a:ext cx="2289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99"/>
                </a:solidFill>
              </a:rPr>
              <a:t>unsaturated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7B6D63-9ACC-A5D4-4358-E623CF29AAD1}"/>
              </a:ext>
            </a:extLst>
          </p:cNvPr>
          <p:cNvSpPr txBox="1"/>
          <p:nvPr/>
        </p:nvSpPr>
        <p:spPr>
          <a:xfrm>
            <a:off x="35442" y="5014735"/>
            <a:ext cx="2289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99"/>
                </a:solidFill>
              </a:rPr>
              <a:t>unsaturated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DD56FB-12C0-72E3-8B89-4771A90BF6D2}"/>
              </a:ext>
            </a:extLst>
          </p:cNvPr>
          <p:cNvSpPr txBox="1"/>
          <p:nvPr/>
        </p:nvSpPr>
        <p:spPr>
          <a:xfrm>
            <a:off x="9501145" y="2892088"/>
            <a:ext cx="2289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99"/>
                </a:solidFill>
              </a:rPr>
              <a:t>Substitution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68508D-7400-4A1A-BD04-AFB3C937AFD8}"/>
              </a:ext>
            </a:extLst>
          </p:cNvPr>
          <p:cNvSpPr txBox="1"/>
          <p:nvPr/>
        </p:nvSpPr>
        <p:spPr>
          <a:xfrm>
            <a:off x="9600382" y="4173301"/>
            <a:ext cx="2289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99"/>
                </a:solidFill>
              </a:rPr>
              <a:t>Addition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910926-8A0E-7AF9-AB5E-C9B31E03729C}"/>
              </a:ext>
            </a:extLst>
          </p:cNvPr>
          <p:cNvSpPr txBox="1"/>
          <p:nvPr/>
        </p:nvSpPr>
        <p:spPr>
          <a:xfrm>
            <a:off x="9600382" y="5014735"/>
            <a:ext cx="2289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99"/>
                </a:solidFill>
              </a:rPr>
              <a:t>Addition</a:t>
            </a:r>
          </a:p>
        </p:txBody>
      </p:sp>
    </p:spTree>
    <p:extLst>
      <p:ext uri="{BB962C8B-B14F-4D97-AF65-F5344CB8AC3E}">
        <p14:creationId xmlns:p14="http://schemas.microsoft.com/office/powerpoint/2010/main" val="4266547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2CE0E9-E746-DDB4-CF7E-C270BE4A3D6A}"/>
              </a:ext>
            </a:extLst>
          </p:cNvPr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R – page 8     Make these small additions… </a:t>
            </a:r>
          </a:p>
        </p:txBody>
      </p:sp>
      <p:pic>
        <p:nvPicPr>
          <p:cNvPr id="4" name="Picture 3" descr="A diagram of a chemical formula&#10;&#10;Description automatically generated with medium confidence">
            <a:extLst>
              <a:ext uri="{FF2B5EF4-FFF2-40B4-BE49-F238E27FC236}">
                <a16:creationId xmlns:a16="http://schemas.microsoft.com/office/drawing/2014/main" id="{2014DFEA-8E05-9A2F-6FD1-2E9DF2561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51410"/>
            <a:ext cx="5996763" cy="47974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DDB340-5C43-C68A-F767-1A5DD3B730E3}"/>
              </a:ext>
            </a:extLst>
          </p:cNvPr>
          <p:cNvSpPr txBox="1"/>
          <p:nvPr/>
        </p:nvSpPr>
        <p:spPr>
          <a:xfrm>
            <a:off x="3636336" y="1616147"/>
            <a:ext cx="489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AE2267-554A-80FA-DEFF-0A35D6A48C17}"/>
              </a:ext>
            </a:extLst>
          </p:cNvPr>
          <p:cNvSpPr txBox="1"/>
          <p:nvPr/>
        </p:nvSpPr>
        <p:spPr>
          <a:xfrm>
            <a:off x="4316819" y="2305010"/>
            <a:ext cx="489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2B5E9-C418-A27E-EEC3-6518A89F97C8}"/>
              </a:ext>
            </a:extLst>
          </p:cNvPr>
          <p:cNvSpPr txBox="1"/>
          <p:nvPr/>
        </p:nvSpPr>
        <p:spPr>
          <a:xfrm>
            <a:off x="4295552" y="3650115"/>
            <a:ext cx="489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935767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2CE0E9-E746-DDB4-CF7E-C270BE4A3D6A}"/>
              </a:ext>
            </a:extLst>
          </p:cNvPr>
          <p:cNvSpPr txBox="1"/>
          <p:nvPr/>
        </p:nvSpPr>
        <p:spPr>
          <a:xfrm>
            <a:off x="0" y="0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R – page 8    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these small additions…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EC7B85-3F60-76F9-9EA3-3F2FC0AE1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9528" y="0"/>
            <a:ext cx="1627635" cy="68026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0DC10E2-FE01-C92D-EC3E-4AABA4CD8B0D}"/>
              </a:ext>
            </a:extLst>
          </p:cNvPr>
          <p:cNvSpPr txBox="1"/>
          <p:nvPr/>
        </p:nvSpPr>
        <p:spPr>
          <a:xfrm>
            <a:off x="7931888" y="723014"/>
            <a:ext cx="114831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̶  </a:t>
            </a:r>
            <a:r>
              <a:rPr lang="en-US" dirty="0">
                <a:solidFill>
                  <a:srgbClr val="FF0000"/>
                </a:solidFill>
              </a:rPr>
              <a:t>CHO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6FA18B-4DF6-21BE-8814-0B2E72C4C6FE}"/>
              </a:ext>
            </a:extLst>
          </p:cNvPr>
          <p:cNvSpPr txBox="1"/>
          <p:nvPr/>
        </p:nvSpPr>
        <p:spPr>
          <a:xfrm>
            <a:off x="7809186" y="2938130"/>
            <a:ext cx="114831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̶  </a:t>
            </a:r>
            <a:r>
              <a:rPr lang="en-US" dirty="0">
                <a:solidFill>
                  <a:srgbClr val="FF0000"/>
                </a:solidFill>
              </a:rPr>
              <a:t>COOH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1817B8-982A-A71A-A48F-6C6471323D37}"/>
              </a:ext>
            </a:extLst>
          </p:cNvPr>
          <p:cNvSpPr txBox="1"/>
          <p:nvPr/>
        </p:nvSpPr>
        <p:spPr>
          <a:xfrm>
            <a:off x="8080743" y="3537099"/>
            <a:ext cx="1509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– C – O –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EF2B5C2-C7BF-9CB2-F82C-5CF472F6B92F}"/>
              </a:ext>
            </a:extLst>
          </p:cNvPr>
          <p:cNvCxnSpPr>
            <a:cxnSpLocks/>
          </p:cNvCxnSpPr>
          <p:nvPr/>
        </p:nvCxnSpPr>
        <p:spPr>
          <a:xfrm>
            <a:off x="8670623" y="3869216"/>
            <a:ext cx="0" cy="2590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A8C41C4-5EF2-F167-470C-D7E87E1FACD6}"/>
              </a:ext>
            </a:extLst>
          </p:cNvPr>
          <p:cNvCxnSpPr>
            <a:cxnSpLocks/>
          </p:cNvCxnSpPr>
          <p:nvPr/>
        </p:nvCxnSpPr>
        <p:spPr>
          <a:xfrm>
            <a:off x="8713485" y="3869217"/>
            <a:ext cx="0" cy="2590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30AED05-C324-4FC0-A0AC-C5D54871ED7F}"/>
              </a:ext>
            </a:extLst>
          </p:cNvPr>
          <p:cNvSpPr txBox="1"/>
          <p:nvPr/>
        </p:nvSpPr>
        <p:spPr>
          <a:xfrm>
            <a:off x="8309454" y="5196741"/>
            <a:ext cx="114831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̶  </a:t>
            </a:r>
            <a:r>
              <a:rPr lang="en-US" dirty="0">
                <a:solidFill>
                  <a:srgbClr val="FF0000"/>
                </a:solidFill>
              </a:rPr>
              <a:t>NH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972287-0ABA-5994-6558-C51A16D78CAB}"/>
              </a:ext>
            </a:extLst>
          </p:cNvPr>
          <p:cNvSpPr txBox="1"/>
          <p:nvPr/>
        </p:nvSpPr>
        <p:spPr>
          <a:xfrm>
            <a:off x="8102008" y="5745572"/>
            <a:ext cx="1509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– C – </a:t>
            </a:r>
            <a:r>
              <a:rPr lang="en-US" dirty="0">
                <a:solidFill>
                  <a:srgbClr val="FF0000"/>
                </a:solidFill>
              </a:rPr>
              <a:t>NH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30C1BFE-A468-A967-9861-5F48B8F5CD87}"/>
              </a:ext>
            </a:extLst>
          </p:cNvPr>
          <p:cNvCxnSpPr>
            <a:cxnSpLocks/>
          </p:cNvCxnSpPr>
          <p:nvPr/>
        </p:nvCxnSpPr>
        <p:spPr>
          <a:xfrm>
            <a:off x="8628103" y="6077689"/>
            <a:ext cx="0" cy="2590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9EC4A57-E941-B986-22DF-5B71AEDC5995}"/>
              </a:ext>
            </a:extLst>
          </p:cNvPr>
          <p:cNvCxnSpPr>
            <a:cxnSpLocks/>
          </p:cNvCxnSpPr>
          <p:nvPr/>
        </p:nvCxnSpPr>
        <p:spPr>
          <a:xfrm>
            <a:off x="8670965" y="6077690"/>
            <a:ext cx="0" cy="2590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97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7AD626-DE82-BDFF-2945-84761A01579F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Periodic Table</a:t>
            </a:r>
          </a:p>
        </p:txBody>
      </p:sp>
      <p:pic>
        <p:nvPicPr>
          <p:cNvPr id="4" name="Picture 3" descr="A group of periodic table symbols&#10;&#10;Description automatically generated">
            <a:extLst>
              <a:ext uri="{FF2B5EF4-FFF2-40B4-BE49-F238E27FC236}">
                <a16:creationId xmlns:a16="http://schemas.microsoft.com/office/drawing/2014/main" id="{4195A56E-EBD8-C575-464D-250CA2E1D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62641" y="1457605"/>
            <a:ext cx="5484790" cy="398535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4B9E33A-BBD6-CC69-A346-FAD9C382236D}"/>
              </a:ext>
            </a:extLst>
          </p:cNvPr>
          <p:cNvSpPr/>
          <p:nvPr/>
        </p:nvSpPr>
        <p:spPr>
          <a:xfrm>
            <a:off x="1626781" y="946297"/>
            <a:ext cx="797442" cy="8293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9674AA-3659-8723-E859-EDB526454C77}"/>
              </a:ext>
            </a:extLst>
          </p:cNvPr>
          <p:cNvSpPr txBox="1"/>
          <p:nvPr/>
        </p:nvSpPr>
        <p:spPr>
          <a:xfrm>
            <a:off x="1743739" y="1086745"/>
            <a:ext cx="606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471A1E-E76A-F987-DDD8-D933F30A4526}"/>
              </a:ext>
            </a:extLst>
          </p:cNvPr>
          <p:cNvCxnSpPr>
            <a:cxnSpLocks/>
          </p:cNvCxnSpPr>
          <p:nvPr/>
        </p:nvCxnSpPr>
        <p:spPr>
          <a:xfrm flipH="1">
            <a:off x="1988288" y="1754372"/>
            <a:ext cx="170121" cy="6485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ABB47B3-95E4-82C8-992B-941C857ED38F}"/>
              </a:ext>
            </a:extLst>
          </p:cNvPr>
          <p:cNvSpPr/>
          <p:nvPr/>
        </p:nvSpPr>
        <p:spPr>
          <a:xfrm>
            <a:off x="1935040" y="1669312"/>
            <a:ext cx="903853" cy="2626241"/>
          </a:xfrm>
          <a:custGeom>
            <a:avLst/>
            <a:gdLst>
              <a:gd name="connsiteX0" fmla="*/ 382858 w 903853"/>
              <a:gd name="connsiteY0" fmla="*/ 0 h 2626241"/>
              <a:gd name="connsiteX1" fmla="*/ 446653 w 903853"/>
              <a:gd name="connsiteY1" fmla="*/ 10632 h 2626241"/>
              <a:gd name="connsiteX2" fmla="*/ 616774 w 903853"/>
              <a:gd name="connsiteY2" fmla="*/ 138223 h 2626241"/>
              <a:gd name="connsiteX3" fmla="*/ 797527 w 903853"/>
              <a:gd name="connsiteY3" fmla="*/ 372139 h 2626241"/>
              <a:gd name="connsiteX4" fmla="*/ 850690 w 903853"/>
              <a:gd name="connsiteY4" fmla="*/ 478465 h 2626241"/>
              <a:gd name="connsiteX5" fmla="*/ 871955 w 903853"/>
              <a:gd name="connsiteY5" fmla="*/ 606055 h 2626241"/>
              <a:gd name="connsiteX6" fmla="*/ 893220 w 903853"/>
              <a:gd name="connsiteY6" fmla="*/ 669851 h 2626241"/>
              <a:gd name="connsiteX7" fmla="*/ 903853 w 903853"/>
              <a:gd name="connsiteY7" fmla="*/ 723014 h 2626241"/>
              <a:gd name="connsiteX8" fmla="*/ 893220 w 903853"/>
              <a:gd name="connsiteY8" fmla="*/ 967562 h 2626241"/>
              <a:gd name="connsiteX9" fmla="*/ 861323 w 903853"/>
              <a:gd name="connsiteY9" fmla="*/ 1073888 h 2626241"/>
              <a:gd name="connsiteX10" fmla="*/ 840058 w 903853"/>
              <a:gd name="connsiteY10" fmla="*/ 1169581 h 2626241"/>
              <a:gd name="connsiteX11" fmla="*/ 765630 w 903853"/>
              <a:gd name="connsiteY11" fmla="*/ 1403497 h 2626241"/>
              <a:gd name="connsiteX12" fmla="*/ 744365 w 903853"/>
              <a:gd name="connsiteY12" fmla="*/ 1467293 h 2626241"/>
              <a:gd name="connsiteX13" fmla="*/ 712467 w 903853"/>
              <a:gd name="connsiteY13" fmla="*/ 1573618 h 2626241"/>
              <a:gd name="connsiteX14" fmla="*/ 648672 w 903853"/>
              <a:gd name="connsiteY14" fmla="*/ 1679944 h 2626241"/>
              <a:gd name="connsiteX15" fmla="*/ 595509 w 903853"/>
              <a:gd name="connsiteY15" fmla="*/ 1786269 h 2626241"/>
              <a:gd name="connsiteX16" fmla="*/ 552979 w 903853"/>
              <a:gd name="connsiteY16" fmla="*/ 1828800 h 2626241"/>
              <a:gd name="connsiteX17" fmla="*/ 436020 w 903853"/>
              <a:gd name="connsiteY17" fmla="*/ 1945758 h 2626241"/>
              <a:gd name="connsiteX18" fmla="*/ 382858 w 903853"/>
              <a:gd name="connsiteY18" fmla="*/ 1998921 h 2626241"/>
              <a:gd name="connsiteX19" fmla="*/ 329695 w 903853"/>
              <a:gd name="connsiteY19" fmla="*/ 2030818 h 2626241"/>
              <a:gd name="connsiteX20" fmla="*/ 265900 w 903853"/>
              <a:gd name="connsiteY20" fmla="*/ 2094614 h 2626241"/>
              <a:gd name="connsiteX21" fmla="*/ 191472 w 903853"/>
              <a:gd name="connsiteY21" fmla="*/ 2158409 h 2626241"/>
              <a:gd name="connsiteX22" fmla="*/ 85146 w 903853"/>
              <a:gd name="connsiteY22" fmla="*/ 2307265 h 2626241"/>
              <a:gd name="connsiteX23" fmla="*/ 63881 w 903853"/>
              <a:gd name="connsiteY23" fmla="*/ 2381693 h 2626241"/>
              <a:gd name="connsiteX24" fmla="*/ 31983 w 903853"/>
              <a:gd name="connsiteY24" fmla="*/ 2498651 h 2626241"/>
              <a:gd name="connsiteX25" fmla="*/ 86 w 903853"/>
              <a:gd name="connsiteY25" fmla="*/ 2626241 h 2626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853" h="2626241">
                <a:moveTo>
                  <a:pt x="382858" y="0"/>
                </a:moveTo>
                <a:cubicBezTo>
                  <a:pt x="404123" y="3544"/>
                  <a:pt x="426753" y="2340"/>
                  <a:pt x="446653" y="10632"/>
                </a:cubicBezTo>
                <a:cubicBezTo>
                  <a:pt x="480307" y="24655"/>
                  <a:pt x="611087" y="132536"/>
                  <a:pt x="616774" y="138223"/>
                </a:cubicBezTo>
                <a:cubicBezTo>
                  <a:pt x="675208" y="196657"/>
                  <a:pt x="753155" y="295496"/>
                  <a:pt x="797527" y="372139"/>
                </a:cubicBezTo>
                <a:cubicBezTo>
                  <a:pt x="817381" y="406432"/>
                  <a:pt x="832969" y="443023"/>
                  <a:pt x="850690" y="478465"/>
                </a:cubicBezTo>
                <a:cubicBezTo>
                  <a:pt x="857778" y="520995"/>
                  <a:pt x="862602" y="563965"/>
                  <a:pt x="871955" y="606055"/>
                </a:cubicBezTo>
                <a:cubicBezTo>
                  <a:pt x="876818" y="627937"/>
                  <a:pt x="887322" y="648225"/>
                  <a:pt x="893220" y="669851"/>
                </a:cubicBezTo>
                <a:cubicBezTo>
                  <a:pt x="897975" y="687286"/>
                  <a:pt x="900309" y="705293"/>
                  <a:pt x="903853" y="723014"/>
                </a:cubicBezTo>
                <a:cubicBezTo>
                  <a:pt x="900309" y="804530"/>
                  <a:pt x="903038" y="886562"/>
                  <a:pt x="893220" y="967562"/>
                </a:cubicBezTo>
                <a:cubicBezTo>
                  <a:pt x="888767" y="1004296"/>
                  <a:pt x="870740" y="1038104"/>
                  <a:pt x="861323" y="1073888"/>
                </a:cubicBezTo>
                <a:cubicBezTo>
                  <a:pt x="853007" y="1105488"/>
                  <a:pt x="848306" y="1137963"/>
                  <a:pt x="840058" y="1169581"/>
                </a:cubicBezTo>
                <a:cubicBezTo>
                  <a:pt x="794614" y="1343780"/>
                  <a:pt x="812474" y="1272332"/>
                  <a:pt x="765630" y="1403497"/>
                </a:cubicBezTo>
                <a:cubicBezTo>
                  <a:pt x="758091" y="1424607"/>
                  <a:pt x="751051" y="1445898"/>
                  <a:pt x="744365" y="1467293"/>
                </a:cubicBezTo>
                <a:cubicBezTo>
                  <a:pt x="733328" y="1502611"/>
                  <a:pt x="727651" y="1539875"/>
                  <a:pt x="712467" y="1573618"/>
                </a:cubicBezTo>
                <a:cubicBezTo>
                  <a:pt x="695506" y="1611310"/>
                  <a:pt x="668122" y="1643474"/>
                  <a:pt x="648672" y="1679944"/>
                </a:cubicBezTo>
                <a:cubicBezTo>
                  <a:pt x="613943" y="1745062"/>
                  <a:pt x="643495" y="1724573"/>
                  <a:pt x="595509" y="1786269"/>
                </a:cubicBezTo>
                <a:cubicBezTo>
                  <a:pt x="583200" y="1802095"/>
                  <a:pt x="566391" y="1813898"/>
                  <a:pt x="552979" y="1828800"/>
                </a:cubicBezTo>
                <a:cubicBezTo>
                  <a:pt x="419010" y="1977656"/>
                  <a:pt x="584167" y="1811078"/>
                  <a:pt x="436020" y="1945758"/>
                </a:cubicBezTo>
                <a:cubicBezTo>
                  <a:pt x="417476" y="1962616"/>
                  <a:pt x="402427" y="1983265"/>
                  <a:pt x="382858" y="1998921"/>
                </a:cubicBezTo>
                <a:cubicBezTo>
                  <a:pt x="366721" y="2011831"/>
                  <a:pt x="345690" y="2017732"/>
                  <a:pt x="329695" y="2030818"/>
                </a:cubicBezTo>
                <a:cubicBezTo>
                  <a:pt x="306419" y="2049862"/>
                  <a:pt x="288253" y="2074496"/>
                  <a:pt x="265900" y="2094614"/>
                </a:cubicBezTo>
                <a:cubicBezTo>
                  <a:pt x="218956" y="2136863"/>
                  <a:pt x="229436" y="2112851"/>
                  <a:pt x="191472" y="2158409"/>
                </a:cubicBezTo>
                <a:cubicBezTo>
                  <a:pt x="120356" y="2243749"/>
                  <a:pt x="129653" y="2233088"/>
                  <a:pt x="85146" y="2307265"/>
                </a:cubicBezTo>
                <a:cubicBezTo>
                  <a:pt x="78058" y="2332074"/>
                  <a:pt x="70670" y="2356800"/>
                  <a:pt x="63881" y="2381693"/>
                </a:cubicBezTo>
                <a:cubicBezTo>
                  <a:pt x="44132" y="2454104"/>
                  <a:pt x="62308" y="2401610"/>
                  <a:pt x="31983" y="2498651"/>
                </a:cubicBezTo>
                <a:cubicBezTo>
                  <a:pt x="-3276" y="2611482"/>
                  <a:pt x="86" y="2558491"/>
                  <a:pt x="86" y="262624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B3BD5F2-A4D0-9E57-FF39-9296C2ED53BD}"/>
              </a:ext>
            </a:extLst>
          </p:cNvPr>
          <p:cNvSpPr/>
          <p:nvPr/>
        </p:nvSpPr>
        <p:spPr>
          <a:xfrm>
            <a:off x="6325442" y="2371943"/>
            <a:ext cx="797442" cy="8293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B8CBCB-299F-DBDA-A6AF-BBA4A460017B}"/>
              </a:ext>
            </a:extLst>
          </p:cNvPr>
          <p:cNvSpPr txBox="1"/>
          <p:nvPr/>
        </p:nvSpPr>
        <p:spPr>
          <a:xfrm>
            <a:off x="6442400" y="2512391"/>
            <a:ext cx="606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+3</a:t>
            </a:r>
          </a:p>
        </p:txBody>
      </p:sp>
      <p:pic>
        <p:nvPicPr>
          <p:cNvPr id="16" name="Picture 15" descr="A close up of a periodic table&#10;&#10;Description automatically generated">
            <a:extLst>
              <a:ext uri="{FF2B5EF4-FFF2-40B4-BE49-F238E27FC236}">
                <a16:creationId xmlns:a16="http://schemas.microsoft.com/office/drawing/2014/main" id="{E8F92A78-3D4C-3893-7823-D2D658135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86221" y="1643626"/>
            <a:ext cx="3273595" cy="3613309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ECEFC5B-E5BE-5D25-2247-F1212402BED2}"/>
              </a:ext>
            </a:extLst>
          </p:cNvPr>
          <p:cNvCxnSpPr>
            <a:stCxn id="11" idx="6"/>
          </p:cNvCxnSpPr>
          <p:nvPr/>
        </p:nvCxnSpPr>
        <p:spPr>
          <a:xfrm>
            <a:off x="7122884" y="2786613"/>
            <a:ext cx="1393795" cy="4146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7F86A4E2-5F52-132F-B6ED-832239E11692}"/>
              </a:ext>
            </a:extLst>
          </p:cNvPr>
          <p:cNvSpPr/>
          <p:nvPr/>
        </p:nvSpPr>
        <p:spPr>
          <a:xfrm>
            <a:off x="3166642" y="2864585"/>
            <a:ext cx="797442" cy="829339"/>
          </a:xfrm>
          <a:prstGeom prst="ellipse">
            <a:avLst/>
          </a:prstGeom>
          <a:noFill/>
          <a:ln w="38100">
            <a:solidFill>
              <a:srgbClr val="000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A4B26F-CD05-E9A7-6F48-610084FA88C0}"/>
              </a:ext>
            </a:extLst>
          </p:cNvPr>
          <p:cNvSpPr txBox="1"/>
          <p:nvPr/>
        </p:nvSpPr>
        <p:spPr>
          <a:xfrm>
            <a:off x="3283600" y="3005033"/>
            <a:ext cx="606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</a:rPr>
              <a:t>+2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3D7E1C2-1568-6195-23C9-ECE56D1952B8}"/>
              </a:ext>
            </a:extLst>
          </p:cNvPr>
          <p:cNvCxnSpPr>
            <a:cxnSpLocks/>
          </p:cNvCxnSpPr>
          <p:nvPr/>
        </p:nvCxnSpPr>
        <p:spPr>
          <a:xfrm flipH="1">
            <a:off x="3198539" y="3668701"/>
            <a:ext cx="185217" cy="648586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2EB199B-6700-86F2-F024-8B3A9DDBE92B}"/>
              </a:ext>
            </a:extLst>
          </p:cNvPr>
          <p:cNvSpPr txBox="1"/>
          <p:nvPr/>
        </p:nvSpPr>
        <p:spPr>
          <a:xfrm>
            <a:off x="3889656" y="5568311"/>
            <a:ext cx="679420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All group 1 atoms form only +1 cations</a:t>
            </a:r>
          </a:p>
          <a:p>
            <a:r>
              <a:rPr lang="en-US" dirty="0">
                <a:solidFill>
                  <a:srgbClr val="000099"/>
                </a:solidFill>
              </a:rPr>
              <a:t>All group 2 atoms form only +2 cations</a:t>
            </a:r>
          </a:p>
          <a:p>
            <a:r>
              <a:rPr lang="en-US" dirty="0">
                <a:solidFill>
                  <a:srgbClr val="FF0000"/>
                </a:solidFill>
              </a:rPr>
              <a:t>Aluminum forms only +3 cations</a:t>
            </a:r>
          </a:p>
        </p:txBody>
      </p:sp>
    </p:spTree>
    <p:extLst>
      <p:ext uri="{BB962C8B-B14F-4D97-AF65-F5344CB8AC3E}">
        <p14:creationId xmlns:p14="http://schemas.microsoft.com/office/powerpoint/2010/main" val="1527108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7AD626-DE82-BDFF-2945-84761A01579F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Periodic Table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3D7E1C2-1568-6195-23C9-ECE56D1952B8}"/>
              </a:ext>
            </a:extLst>
          </p:cNvPr>
          <p:cNvCxnSpPr>
            <a:cxnSpLocks/>
          </p:cNvCxnSpPr>
          <p:nvPr/>
        </p:nvCxnSpPr>
        <p:spPr>
          <a:xfrm flipH="1">
            <a:off x="6654121" y="2722404"/>
            <a:ext cx="185217" cy="648586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group of periodic table of elements&#10;&#10;Description automatically generated">
            <a:extLst>
              <a:ext uri="{FF2B5EF4-FFF2-40B4-BE49-F238E27FC236}">
                <a16:creationId xmlns:a16="http://schemas.microsoft.com/office/drawing/2014/main" id="{4BF58590-BFE3-1848-5B58-550F6D29EB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3"/>
          <a:stretch/>
        </p:blipFill>
        <p:spPr>
          <a:xfrm rot="5400000">
            <a:off x="4050806" y="233540"/>
            <a:ext cx="4273227" cy="8316117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DAC3735-C674-1888-37FF-7D078E839E54}"/>
              </a:ext>
            </a:extLst>
          </p:cNvPr>
          <p:cNvSpPr/>
          <p:nvPr/>
        </p:nvSpPr>
        <p:spPr>
          <a:xfrm>
            <a:off x="4737648" y="3193301"/>
            <a:ext cx="797442" cy="8293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20A2BF-741C-926C-F533-6442E828F84D}"/>
              </a:ext>
            </a:extLst>
          </p:cNvPr>
          <p:cNvSpPr txBox="1"/>
          <p:nvPr/>
        </p:nvSpPr>
        <p:spPr>
          <a:xfrm>
            <a:off x="4854606" y="3333749"/>
            <a:ext cx="606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-3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D49849-A062-A308-EB06-132E6BD3180D}"/>
              </a:ext>
            </a:extLst>
          </p:cNvPr>
          <p:cNvCxnSpPr>
            <a:cxnSpLocks/>
          </p:cNvCxnSpPr>
          <p:nvPr/>
        </p:nvCxnSpPr>
        <p:spPr>
          <a:xfrm>
            <a:off x="5114260" y="4022640"/>
            <a:ext cx="191387" cy="9284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F43C1D75-D48F-8C77-0A3F-CF9EF8EA87F0}"/>
              </a:ext>
            </a:extLst>
          </p:cNvPr>
          <p:cNvSpPr/>
          <p:nvPr/>
        </p:nvSpPr>
        <p:spPr>
          <a:xfrm>
            <a:off x="6440617" y="3333749"/>
            <a:ext cx="797442" cy="829339"/>
          </a:xfrm>
          <a:prstGeom prst="ellipse">
            <a:avLst/>
          </a:prstGeom>
          <a:noFill/>
          <a:ln w="38100">
            <a:solidFill>
              <a:srgbClr val="000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B8CEC1-E7C1-0224-759F-3AB91167B1FD}"/>
              </a:ext>
            </a:extLst>
          </p:cNvPr>
          <p:cNvSpPr txBox="1"/>
          <p:nvPr/>
        </p:nvSpPr>
        <p:spPr>
          <a:xfrm>
            <a:off x="6557575" y="3474197"/>
            <a:ext cx="606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</a:rPr>
              <a:t>-2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3120898-077D-7D62-F873-A02DA8BB108C}"/>
              </a:ext>
            </a:extLst>
          </p:cNvPr>
          <p:cNvCxnSpPr>
            <a:cxnSpLocks/>
          </p:cNvCxnSpPr>
          <p:nvPr/>
        </p:nvCxnSpPr>
        <p:spPr>
          <a:xfrm>
            <a:off x="7046672" y="4120070"/>
            <a:ext cx="0" cy="831063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CECE27D9-7212-A088-A629-77A00724D539}"/>
              </a:ext>
            </a:extLst>
          </p:cNvPr>
          <p:cNvSpPr/>
          <p:nvPr/>
        </p:nvSpPr>
        <p:spPr>
          <a:xfrm>
            <a:off x="7717825" y="3376767"/>
            <a:ext cx="797442" cy="829339"/>
          </a:xfrm>
          <a:prstGeom prst="ellipse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838D7F-9CCA-C665-8902-F3CC2EEA4EA1}"/>
              </a:ext>
            </a:extLst>
          </p:cNvPr>
          <p:cNvSpPr txBox="1"/>
          <p:nvPr/>
        </p:nvSpPr>
        <p:spPr>
          <a:xfrm>
            <a:off x="7834783" y="3517215"/>
            <a:ext cx="606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-1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8244AC7-205D-1F5B-F0D1-1BF6EF85BD66}"/>
              </a:ext>
            </a:extLst>
          </p:cNvPr>
          <p:cNvCxnSpPr>
            <a:cxnSpLocks/>
          </p:cNvCxnSpPr>
          <p:nvPr/>
        </p:nvCxnSpPr>
        <p:spPr>
          <a:xfrm flipH="1">
            <a:off x="8218967" y="4163088"/>
            <a:ext cx="104913" cy="788045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E578CA9-87AA-49B9-0ECA-F459CA8002D8}"/>
              </a:ext>
            </a:extLst>
          </p:cNvPr>
          <p:cNvCxnSpPr>
            <a:cxnSpLocks/>
          </p:cNvCxnSpPr>
          <p:nvPr/>
        </p:nvCxnSpPr>
        <p:spPr>
          <a:xfrm>
            <a:off x="9579935" y="2064481"/>
            <a:ext cx="0" cy="6375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60DF63B-9295-A189-7189-72C530B3EA58}"/>
              </a:ext>
            </a:extLst>
          </p:cNvPr>
          <p:cNvSpPr/>
          <p:nvPr/>
        </p:nvSpPr>
        <p:spPr>
          <a:xfrm>
            <a:off x="9622465" y="2041451"/>
            <a:ext cx="946599" cy="2870791"/>
          </a:xfrm>
          <a:custGeom>
            <a:avLst/>
            <a:gdLst>
              <a:gd name="connsiteX0" fmla="*/ 0 w 946599"/>
              <a:gd name="connsiteY0" fmla="*/ 0 h 2870791"/>
              <a:gd name="connsiteX1" fmla="*/ 255182 w 946599"/>
              <a:gd name="connsiteY1" fmla="*/ 63796 h 2870791"/>
              <a:gd name="connsiteX2" fmla="*/ 520995 w 946599"/>
              <a:gd name="connsiteY2" fmla="*/ 276447 h 2870791"/>
              <a:gd name="connsiteX3" fmla="*/ 606056 w 946599"/>
              <a:gd name="connsiteY3" fmla="*/ 414670 h 2870791"/>
              <a:gd name="connsiteX4" fmla="*/ 669851 w 946599"/>
              <a:gd name="connsiteY4" fmla="*/ 542261 h 2870791"/>
              <a:gd name="connsiteX5" fmla="*/ 723014 w 946599"/>
              <a:gd name="connsiteY5" fmla="*/ 680484 h 2870791"/>
              <a:gd name="connsiteX6" fmla="*/ 797442 w 946599"/>
              <a:gd name="connsiteY6" fmla="*/ 839972 h 2870791"/>
              <a:gd name="connsiteX7" fmla="*/ 935665 w 946599"/>
              <a:gd name="connsiteY7" fmla="*/ 1424763 h 2870791"/>
              <a:gd name="connsiteX8" fmla="*/ 946298 w 946599"/>
              <a:gd name="connsiteY8" fmla="*/ 1573619 h 2870791"/>
              <a:gd name="connsiteX9" fmla="*/ 882502 w 946599"/>
              <a:gd name="connsiteY9" fmla="*/ 1786270 h 2870791"/>
              <a:gd name="connsiteX10" fmla="*/ 797442 w 946599"/>
              <a:gd name="connsiteY10" fmla="*/ 1967023 h 2870791"/>
              <a:gd name="connsiteX11" fmla="*/ 754912 w 946599"/>
              <a:gd name="connsiteY11" fmla="*/ 2041451 h 2870791"/>
              <a:gd name="connsiteX12" fmla="*/ 701749 w 946599"/>
              <a:gd name="connsiteY12" fmla="*/ 2169042 h 2870791"/>
              <a:gd name="connsiteX13" fmla="*/ 531628 w 946599"/>
              <a:gd name="connsiteY13" fmla="*/ 2402958 h 2870791"/>
              <a:gd name="connsiteX14" fmla="*/ 435935 w 946599"/>
              <a:gd name="connsiteY14" fmla="*/ 2551814 h 2870791"/>
              <a:gd name="connsiteX15" fmla="*/ 393405 w 946599"/>
              <a:gd name="connsiteY15" fmla="*/ 2604977 h 2870791"/>
              <a:gd name="connsiteX16" fmla="*/ 308344 w 946599"/>
              <a:gd name="connsiteY16" fmla="*/ 2721935 h 2870791"/>
              <a:gd name="connsiteX17" fmla="*/ 255182 w 946599"/>
              <a:gd name="connsiteY17" fmla="*/ 2753833 h 2870791"/>
              <a:gd name="connsiteX18" fmla="*/ 223284 w 946599"/>
              <a:gd name="connsiteY18" fmla="*/ 2785730 h 2870791"/>
              <a:gd name="connsiteX19" fmla="*/ 148856 w 946599"/>
              <a:gd name="connsiteY19" fmla="*/ 2828261 h 2870791"/>
              <a:gd name="connsiteX20" fmla="*/ 95693 w 946599"/>
              <a:gd name="connsiteY20" fmla="*/ 2870791 h 287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6599" h="2870791">
                <a:moveTo>
                  <a:pt x="0" y="0"/>
                </a:moveTo>
                <a:cubicBezTo>
                  <a:pt x="85061" y="21265"/>
                  <a:pt x="175362" y="27514"/>
                  <a:pt x="255182" y="63796"/>
                </a:cubicBezTo>
                <a:cubicBezTo>
                  <a:pt x="345032" y="104637"/>
                  <a:pt x="458984" y="185815"/>
                  <a:pt x="520995" y="276447"/>
                </a:cubicBezTo>
                <a:cubicBezTo>
                  <a:pt x="551544" y="321096"/>
                  <a:pt x="579623" y="367468"/>
                  <a:pt x="606056" y="414670"/>
                </a:cubicBezTo>
                <a:cubicBezTo>
                  <a:pt x="629289" y="456158"/>
                  <a:pt x="650701" y="498738"/>
                  <a:pt x="669851" y="542261"/>
                </a:cubicBezTo>
                <a:cubicBezTo>
                  <a:pt x="689732" y="587445"/>
                  <a:pt x="703568" y="635111"/>
                  <a:pt x="723014" y="680484"/>
                </a:cubicBezTo>
                <a:cubicBezTo>
                  <a:pt x="746124" y="734407"/>
                  <a:pt x="779825" y="784013"/>
                  <a:pt x="797442" y="839972"/>
                </a:cubicBezTo>
                <a:cubicBezTo>
                  <a:pt x="877626" y="1094673"/>
                  <a:pt x="893835" y="1201667"/>
                  <a:pt x="935665" y="1424763"/>
                </a:cubicBezTo>
                <a:cubicBezTo>
                  <a:pt x="939209" y="1474382"/>
                  <a:pt x="948369" y="1523917"/>
                  <a:pt x="946298" y="1573619"/>
                </a:cubicBezTo>
                <a:cubicBezTo>
                  <a:pt x="943272" y="1646250"/>
                  <a:pt x="911288" y="1721503"/>
                  <a:pt x="882502" y="1786270"/>
                </a:cubicBezTo>
                <a:cubicBezTo>
                  <a:pt x="855458" y="1847120"/>
                  <a:pt x="830479" y="1909207"/>
                  <a:pt x="797442" y="1967023"/>
                </a:cubicBezTo>
                <a:cubicBezTo>
                  <a:pt x="783265" y="1991832"/>
                  <a:pt x="767144" y="2015627"/>
                  <a:pt x="754912" y="2041451"/>
                </a:cubicBezTo>
                <a:cubicBezTo>
                  <a:pt x="735188" y="2083090"/>
                  <a:pt x="724261" y="2128842"/>
                  <a:pt x="701749" y="2169042"/>
                </a:cubicBezTo>
                <a:cubicBezTo>
                  <a:pt x="633594" y="2290747"/>
                  <a:pt x="604015" y="2298901"/>
                  <a:pt x="531628" y="2402958"/>
                </a:cubicBezTo>
                <a:cubicBezTo>
                  <a:pt x="497943" y="2451381"/>
                  <a:pt x="472784" y="2505753"/>
                  <a:pt x="435935" y="2551814"/>
                </a:cubicBezTo>
                <a:cubicBezTo>
                  <a:pt x="421758" y="2569535"/>
                  <a:pt x="406753" y="2586624"/>
                  <a:pt x="393405" y="2604977"/>
                </a:cubicBezTo>
                <a:cubicBezTo>
                  <a:pt x="373048" y="2632968"/>
                  <a:pt x="335974" y="2697375"/>
                  <a:pt x="308344" y="2721935"/>
                </a:cubicBezTo>
                <a:cubicBezTo>
                  <a:pt x="292898" y="2735665"/>
                  <a:pt x="271715" y="2741434"/>
                  <a:pt x="255182" y="2753833"/>
                </a:cubicBezTo>
                <a:cubicBezTo>
                  <a:pt x="243153" y="2762855"/>
                  <a:pt x="235602" y="2777107"/>
                  <a:pt x="223284" y="2785730"/>
                </a:cubicBezTo>
                <a:cubicBezTo>
                  <a:pt x="199875" y="2802116"/>
                  <a:pt x="172963" y="2812920"/>
                  <a:pt x="148856" y="2828261"/>
                </a:cubicBezTo>
                <a:cubicBezTo>
                  <a:pt x="116858" y="2848623"/>
                  <a:pt x="114743" y="2851741"/>
                  <a:pt x="95693" y="287079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F61862A-9E12-8B7B-AD94-E561DCB40264}"/>
              </a:ext>
            </a:extLst>
          </p:cNvPr>
          <p:cNvSpPr/>
          <p:nvPr/>
        </p:nvSpPr>
        <p:spPr>
          <a:xfrm>
            <a:off x="9202480" y="1235142"/>
            <a:ext cx="797442" cy="8293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1051BD-530B-BDF2-B2F6-BC28B17C282F}"/>
              </a:ext>
            </a:extLst>
          </p:cNvPr>
          <p:cNvSpPr txBox="1"/>
          <p:nvPr/>
        </p:nvSpPr>
        <p:spPr>
          <a:xfrm>
            <a:off x="3178759" y="3722525"/>
            <a:ext cx="606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BCE25B7-0326-214B-8896-B28016DD7435}"/>
              </a:ext>
            </a:extLst>
          </p:cNvPr>
          <p:cNvSpPr/>
          <p:nvPr/>
        </p:nvSpPr>
        <p:spPr>
          <a:xfrm>
            <a:off x="2957804" y="3569707"/>
            <a:ext cx="797442" cy="82933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C9884E-CFD2-6779-786F-B03450A8D022}"/>
              </a:ext>
            </a:extLst>
          </p:cNvPr>
          <p:cNvSpPr txBox="1"/>
          <p:nvPr/>
        </p:nvSpPr>
        <p:spPr>
          <a:xfrm>
            <a:off x="9393866" y="1434494"/>
            <a:ext cx="606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X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6B3E59A-6A37-F7A3-6E44-2ED6F3D6494E}"/>
              </a:ext>
            </a:extLst>
          </p:cNvPr>
          <p:cNvCxnSpPr>
            <a:cxnSpLocks/>
          </p:cNvCxnSpPr>
          <p:nvPr/>
        </p:nvCxnSpPr>
        <p:spPr>
          <a:xfrm>
            <a:off x="3679526" y="4245745"/>
            <a:ext cx="367142" cy="7053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FCDFDF6-34D1-0A9F-5A28-5F2C305EB452}"/>
              </a:ext>
            </a:extLst>
          </p:cNvPr>
          <p:cNvCxnSpPr>
            <a:cxnSpLocks/>
          </p:cNvCxnSpPr>
          <p:nvPr/>
        </p:nvCxnSpPr>
        <p:spPr>
          <a:xfrm flipH="1">
            <a:off x="3285963" y="4417632"/>
            <a:ext cx="138800" cy="5335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950CE17-7937-92A8-19EF-A7D8A93B5EEE}"/>
              </a:ext>
            </a:extLst>
          </p:cNvPr>
          <p:cNvSpPr txBox="1"/>
          <p:nvPr/>
        </p:nvSpPr>
        <p:spPr>
          <a:xfrm>
            <a:off x="252467" y="707886"/>
            <a:ext cx="6794205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Group 13 and 14 make NO ions in high school chem</a:t>
            </a:r>
          </a:p>
          <a:p>
            <a:r>
              <a:rPr lang="en-US" dirty="0">
                <a:solidFill>
                  <a:srgbClr val="FF0000"/>
                </a:solidFill>
              </a:rPr>
              <a:t>Group 15 makes only -3 anions</a:t>
            </a:r>
          </a:p>
          <a:p>
            <a:r>
              <a:rPr lang="en-US" dirty="0">
                <a:solidFill>
                  <a:srgbClr val="000099"/>
                </a:solidFill>
              </a:rPr>
              <a:t>Group 16 makes only -2 anions</a:t>
            </a:r>
          </a:p>
          <a:p>
            <a:r>
              <a:rPr lang="en-US" dirty="0">
                <a:solidFill>
                  <a:srgbClr val="006600"/>
                </a:solidFill>
              </a:rPr>
              <a:t>Group 17 makes only -1 anions</a:t>
            </a:r>
          </a:p>
          <a:p>
            <a:r>
              <a:rPr lang="en-US" dirty="0">
                <a:solidFill>
                  <a:srgbClr val="FF0000"/>
                </a:solidFill>
              </a:rPr>
              <a:t>Group 18 does not make ANY ions</a:t>
            </a:r>
          </a:p>
        </p:txBody>
      </p:sp>
    </p:spTree>
    <p:extLst>
      <p:ext uri="{BB962C8B-B14F-4D97-AF65-F5344CB8AC3E}">
        <p14:creationId xmlns:p14="http://schemas.microsoft.com/office/powerpoint/2010/main" val="1768094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824480-3E4D-DE93-D0F8-C2D28EE3E6AA}"/>
              </a:ext>
            </a:extLst>
          </p:cNvPr>
          <p:cNvSpPr txBox="1"/>
          <p:nvPr/>
        </p:nvSpPr>
        <p:spPr>
          <a:xfrm>
            <a:off x="0" y="0"/>
            <a:ext cx="12192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Periodic Table  Many transitional metals make more than one cation, they get named with roman numerals. 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a tiny </a:t>
            </a:r>
            <a:r>
              <a:rPr 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these boxes… atom numbers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22, 23, 24, 25, 26, 27, 28, 29,     32</a:t>
            </a:r>
            <a:b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41,   43,      46,            50, 51</a:t>
            </a:r>
            <a:b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75, 76, 77, 78, 79, 80, 81, 82, 82, 84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period 7 : 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II, III, IV, V, VI, VII</a:t>
            </a:r>
          </a:p>
        </p:txBody>
      </p:sp>
    </p:spTree>
    <p:extLst>
      <p:ext uri="{BB962C8B-B14F-4D97-AF65-F5344CB8AC3E}">
        <p14:creationId xmlns:p14="http://schemas.microsoft.com/office/powerpoint/2010/main" val="3416866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824480-3E4D-DE93-D0F8-C2D28EE3E6AA}"/>
              </a:ext>
            </a:extLst>
          </p:cNvPr>
          <p:cNvSpPr txBox="1"/>
          <p:nvPr/>
        </p:nvSpPr>
        <p:spPr>
          <a:xfrm>
            <a:off x="0" y="0"/>
            <a:ext cx="121920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Periodic Table  </a:t>
            </a:r>
          </a:p>
          <a:p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Names on PT:</a:t>
            </a:r>
            <a:b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1 = alkali metals</a:t>
            </a:r>
          </a:p>
          <a:p>
            <a: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2 = alkaline earth metals</a:t>
            </a:r>
          </a:p>
          <a:p>
            <a: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 3-12 </a:t>
            </a:r>
            <a:r>
              <a:rPr 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metals under the stairs = transitional metals</a:t>
            </a:r>
          </a:p>
          <a:p>
            <a: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17 = halogens</a:t>
            </a:r>
          </a:p>
          <a:p>
            <a: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18 = noble gases</a:t>
            </a:r>
          </a:p>
          <a:p>
            <a: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 2 rows on table are the inner transitional.  </a:t>
            </a:r>
            <a:br>
              <a:rPr 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nonmetals</a:t>
            </a:r>
            <a:b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metalloids = B, Si, Ge, As, Sb,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At. </a:t>
            </a:r>
          </a:p>
        </p:txBody>
      </p:sp>
    </p:spTree>
    <p:extLst>
      <p:ext uri="{BB962C8B-B14F-4D97-AF65-F5344CB8AC3E}">
        <p14:creationId xmlns:p14="http://schemas.microsoft.com/office/powerpoint/2010/main" val="3082288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table of periodic table&#10;&#10;Description automatically generated">
            <a:extLst>
              <a:ext uri="{FF2B5EF4-FFF2-40B4-BE49-F238E27FC236}">
                <a16:creationId xmlns:a16="http://schemas.microsoft.com/office/drawing/2014/main" id="{31318DC8-ADA3-DD61-9FC6-F829179B3C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81"/>
          <a:stretch/>
        </p:blipFill>
        <p:spPr>
          <a:xfrm rot="5400000">
            <a:off x="3572066" y="-510834"/>
            <a:ext cx="4009422" cy="67942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0A421C-5E2D-01A7-64F3-65A952F4477A}"/>
              </a:ext>
            </a:extLst>
          </p:cNvPr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S  top of page, and again on page 11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6FD660-A778-0848-368F-8B2B5C9C9474}"/>
              </a:ext>
            </a:extLst>
          </p:cNvPr>
          <p:cNvSpPr txBox="1"/>
          <p:nvPr/>
        </p:nvSpPr>
        <p:spPr>
          <a:xfrm>
            <a:off x="4051004" y="3059668"/>
            <a:ext cx="83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SOLID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0F9394-C916-974E-E944-BCAA098518F2}"/>
              </a:ext>
            </a:extLst>
          </p:cNvPr>
          <p:cNvSpPr txBox="1"/>
          <p:nvPr/>
        </p:nvSpPr>
        <p:spPr>
          <a:xfrm>
            <a:off x="5486400" y="3059668"/>
            <a:ext cx="93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LIQUID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A09929-5EEE-1148-CCCF-3D6FF046FEB6}"/>
              </a:ext>
            </a:extLst>
          </p:cNvPr>
          <p:cNvSpPr txBox="1"/>
          <p:nvPr/>
        </p:nvSpPr>
        <p:spPr>
          <a:xfrm>
            <a:off x="6914707" y="3047263"/>
            <a:ext cx="93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224F14-38A3-6444-2D05-C29A7436D43D}"/>
              </a:ext>
            </a:extLst>
          </p:cNvPr>
          <p:cNvSpPr txBox="1"/>
          <p:nvPr/>
        </p:nvSpPr>
        <p:spPr>
          <a:xfrm>
            <a:off x="0" y="5146158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means you can determine the phase of all elements by creating a temperature line.  Where does your temperature fit?  </a:t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 below the Melting Point?  Is it between the melting and boiling points?  Is it above the boiling point?</a:t>
            </a:r>
          </a:p>
          <a:p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 Melting point temp = Freezing point temp            and     Boiling point temp = Condensing point temp</a:t>
            </a:r>
          </a:p>
        </p:txBody>
      </p:sp>
    </p:spTree>
    <p:extLst>
      <p:ext uri="{BB962C8B-B14F-4D97-AF65-F5344CB8AC3E}">
        <p14:creationId xmlns:p14="http://schemas.microsoft.com/office/powerpoint/2010/main" val="2687489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table with text on it&#10;&#10;Description automatically generated with medium confidence">
            <a:extLst>
              <a:ext uri="{FF2B5EF4-FFF2-40B4-BE49-F238E27FC236}">
                <a16:creationId xmlns:a16="http://schemas.microsoft.com/office/drawing/2014/main" id="{3B76F487-EFD0-F14E-A006-C7F81FB97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58" y="1789495"/>
            <a:ext cx="11241862" cy="40274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2CE881-DA5A-EBB3-1D35-4B036011AD68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Page table 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AB880D-1A94-7137-519D-A4E40B6DD68E}"/>
              </a:ext>
            </a:extLst>
          </p:cNvPr>
          <p:cNvSpPr txBox="1"/>
          <p:nvPr/>
        </p:nvSpPr>
        <p:spPr>
          <a:xfrm>
            <a:off x="8053330" y="2544896"/>
            <a:ext cx="316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KELVIN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83F6FA-D581-6912-7096-F2A73837D927}"/>
              </a:ext>
            </a:extLst>
          </p:cNvPr>
          <p:cNvSpPr txBox="1"/>
          <p:nvPr/>
        </p:nvSpPr>
        <p:spPr>
          <a:xfrm>
            <a:off x="2603653" y="3514380"/>
            <a:ext cx="349234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(#H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)(M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)(V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(M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)(V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)(#OH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9335D1-E92F-A3BF-E945-D3DC6D6F8D1B}"/>
              </a:ext>
            </a:extLst>
          </p:cNvPr>
          <p:cNvSpPr txBox="1"/>
          <p:nvPr/>
        </p:nvSpPr>
        <p:spPr>
          <a:xfrm>
            <a:off x="1972020" y="4296578"/>
            <a:ext cx="1773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change temp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62E950-A42A-4487-CDC0-B7EF02CE0377}"/>
              </a:ext>
            </a:extLst>
          </p:cNvPr>
          <p:cNvSpPr txBox="1"/>
          <p:nvPr/>
        </p:nvSpPr>
        <p:spPr>
          <a:xfrm>
            <a:off x="1828800" y="4665642"/>
            <a:ext cx="204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 phase 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2A303B-5796-68BA-F691-A7EC38DC0102}"/>
              </a:ext>
            </a:extLst>
          </p:cNvPr>
          <p:cNvSpPr txBox="1"/>
          <p:nvPr/>
        </p:nvSpPr>
        <p:spPr>
          <a:xfrm>
            <a:off x="1835227" y="5033137"/>
            <a:ext cx="204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 phase change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150E13-D5EF-4B00-F888-78DDFD70480E}"/>
              </a:ext>
            </a:extLst>
          </p:cNvPr>
          <p:cNvSpPr txBox="1"/>
          <p:nvPr/>
        </p:nvSpPr>
        <p:spPr>
          <a:xfrm>
            <a:off x="7163256" y="4285293"/>
            <a:ext cx="316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Joules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2EB0B3-EAE0-D326-2900-E50387C54552}"/>
              </a:ext>
            </a:extLst>
          </p:cNvPr>
          <p:cNvSpPr txBox="1"/>
          <p:nvPr/>
        </p:nvSpPr>
        <p:spPr>
          <a:xfrm>
            <a:off x="7201358" y="4616521"/>
            <a:ext cx="316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grams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976E2F-8BA8-596F-0E2A-6C40C8AB30AF}"/>
              </a:ext>
            </a:extLst>
          </p:cNvPr>
          <p:cNvSpPr txBox="1"/>
          <p:nvPr/>
        </p:nvSpPr>
        <p:spPr>
          <a:xfrm>
            <a:off x="7620940" y="1932026"/>
            <a:ext cx="316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units, consistent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E330FB-8318-2AEE-EDE3-A4F8E4136BDF}"/>
              </a:ext>
            </a:extLst>
          </p:cNvPr>
          <p:cNvSpPr txBox="1"/>
          <p:nvPr/>
        </p:nvSpPr>
        <p:spPr>
          <a:xfrm>
            <a:off x="7496893" y="2253126"/>
            <a:ext cx="316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units, consistent</a:t>
            </a:r>
          </a:p>
        </p:txBody>
      </p:sp>
    </p:spTree>
    <p:extLst>
      <p:ext uri="{BB962C8B-B14F-4D97-AF65-F5344CB8AC3E}">
        <p14:creationId xmlns:p14="http://schemas.microsoft.com/office/powerpoint/2010/main" val="3343741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B2D458-8B32-1958-2907-8CCAC589DA73}"/>
              </a:ext>
            </a:extLst>
          </p:cNvPr>
          <p:cNvSpPr txBox="1"/>
          <p:nvPr/>
        </p:nvSpPr>
        <p:spPr>
          <a:xfrm>
            <a:off x="0" y="151179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1</a:t>
            </a: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table A</a:t>
            </a:r>
          </a:p>
          <a:p>
            <a:pPr algn="ctr"/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101.3 kPa = 1.0 atm = 760 mm Hg = 14.7 psi</a:t>
            </a:r>
          </a:p>
        </p:txBody>
      </p:sp>
    </p:spTree>
    <p:extLst>
      <p:ext uri="{BB962C8B-B14F-4D97-AF65-F5344CB8AC3E}">
        <p14:creationId xmlns:p14="http://schemas.microsoft.com/office/powerpoint/2010/main" val="281121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B2D458-8B32-1958-2907-8CCAC589DA73}"/>
              </a:ext>
            </a:extLst>
          </p:cNvPr>
          <p:cNvSpPr txBox="1"/>
          <p:nvPr/>
        </p:nvSpPr>
        <p:spPr>
          <a:xfrm>
            <a:off x="0" y="0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2</a:t>
            </a: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to table E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change the names of the polyatomic ions</a:t>
            </a: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00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B2D458-8B32-1958-2907-8CCAC589DA73}"/>
              </a:ext>
            </a:extLst>
          </p:cNvPr>
          <p:cNvSpPr txBox="1"/>
          <p:nvPr/>
        </p:nvSpPr>
        <p:spPr>
          <a:xfrm>
            <a:off x="0" y="0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2</a:t>
            </a: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Table F</a:t>
            </a: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solutions are 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form precipitates </a:t>
            </a:r>
            <a:r>
              <a:rPr lang="en-US" sz="4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pic>
        <p:nvPicPr>
          <p:cNvPr id="4" name="Picture 3" descr="A table of a table&#10;&#10;Description automatically generated with medium confidence">
            <a:extLst>
              <a:ext uri="{FF2B5EF4-FFF2-40B4-BE49-F238E27FC236}">
                <a16:creationId xmlns:a16="http://schemas.microsoft.com/office/drawing/2014/main" id="{93AEBEE8-CDCF-D1E4-DE5E-CAF155E44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25" y="2615347"/>
            <a:ext cx="11798350" cy="26583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A5D32D-A2BD-C7A2-A850-35B80CF5BE3B}"/>
              </a:ext>
            </a:extLst>
          </p:cNvPr>
          <p:cNvSpPr txBox="1"/>
          <p:nvPr/>
        </p:nvSpPr>
        <p:spPr>
          <a:xfrm>
            <a:off x="1522895" y="3583199"/>
            <a:ext cx="887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AQ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FDE781-DF60-E6DC-7243-2F9DAFC00751}"/>
              </a:ext>
            </a:extLst>
          </p:cNvPr>
          <p:cNvSpPr txBox="1"/>
          <p:nvPr/>
        </p:nvSpPr>
        <p:spPr>
          <a:xfrm>
            <a:off x="9466343" y="3722347"/>
            <a:ext cx="887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AQ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DA71C0-65C5-5E34-504F-01F8B6D3602C}"/>
              </a:ext>
            </a:extLst>
          </p:cNvPr>
          <p:cNvSpPr txBox="1"/>
          <p:nvPr/>
        </p:nvSpPr>
        <p:spPr>
          <a:xfrm>
            <a:off x="4452177" y="3722348"/>
            <a:ext cx="887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99"/>
                </a:solidFill>
              </a:rPr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750B4B-D728-1CF1-5DFA-89753B27D1B8}"/>
              </a:ext>
            </a:extLst>
          </p:cNvPr>
          <p:cNvSpPr txBox="1"/>
          <p:nvPr/>
        </p:nvSpPr>
        <p:spPr>
          <a:xfrm>
            <a:off x="6937511" y="3722348"/>
            <a:ext cx="887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99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59004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B2D458-8B32-1958-2907-8CCAC589DA73}"/>
              </a:ext>
            </a:extLst>
          </p:cNvPr>
          <p:cNvSpPr txBox="1"/>
          <p:nvPr/>
        </p:nvSpPr>
        <p:spPr>
          <a:xfrm>
            <a:off x="0" y="0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3</a:t>
            </a: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right of table G</a:t>
            </a: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the curve = unsaturated</a:t>
            </a: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curve = saturated</a:t>
            </a: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the curve = impossible</a:t>
            </a:r>
          </a:p>
        </p:txBody>
      </p:sp>
    </p:spTree>
    <p:extLst>
      <p:ext uri="{BB962C8B-B14F-4D97-AF65-F5344CB8AC3E}">
        <p14:creationId xmlns:p14="http://schemas.microsoft.com/office/powerpoint/2010/main" val="98747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B2D458-8B32-1958-2907-8CCAC589DA73}"/>
              </a:ext>
            </a:extLst>
          </p:cNvPr>
          <p:cNvSpPr txBox="1"/>
          <p:nvPr/>
        </p:nvSpPr>
        <p:spPr>
          <a:xfrm>
            <a:off x="0" y="0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4</a:t>
            </a: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table H</a:t>
            </a:r>
          </a:p>
          <a:p>
            <a:pPr algn="ctr"/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“behind the curve” = liquid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“on the curve” = boiling point (condensing point)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“in front of curve” = gas</a:t>
            </a:r>
          </a:p>
          <a:p>
            <a:pPr algn="ctr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Vapor pressure means weak IMF (easy evaporation)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VP = stronger IMF (weaker evaporation)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577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B2D458-8B32-1958-2907-8CCAC589DA73}"/>
              </a:ext>
            </a:extLst>
          </p:cNvPr>
          <p:cNvSpPr txBox="1"/>
          <p:nvPr/>
        </p:nvSpPr>
        <p:spPr>
          <a:xfrm>
            <a:off x="0" y="0"/>
            <a:ext cx="12192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4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Below table H</a:t>
            </a:r>
          </a:p>
          <a:p>
            <a:pPr algn="ctr"/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diagram of a mole&#10;&#10;Description automatically generated">
            <a:extLst>
              <a:ext uri="{FF2B5EF4-FFF2-40B4-BE49-F238E27FC236}">
                <a16:creationId xmlns:a16="http://schemas.microsoft.com/office/drawing/2014/main" id="{99D4603B-B79E-864E-9452-05BED2C83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893" y="102704"/>
            <a:ext cx="8378107" cy="665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66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F3AA39-BE2B-B880-DCE2-AE66623932C7}"/>
              </a:ext>
            </a:extLst>
          </p:cNvPr>
          <p:cNvSpPr txBox="1"/>
          <p:nvPr/>
        </p:nvSpPr>
        <p:spPr>
          <a:xfrm>
            <a:off x="0" y="0"/>
            <a:ext cx="12192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5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Along side of table I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 1-6 are combustion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 7-12 are synthesis (or decomp)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#13 to 18 are solution formation, ionization or dissociation.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these the ∆H means heat of solution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 line = dumb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3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F3AA39-BE2B-B880-DCE2-AE66623932C7}"/>
              </a:ext>
            </a:extLst>
          </p:cNvPr>
          <p:cNvSpPr txBox="1"/>
          <p:nvPr/>
        </p:nvSpPr>
        <p:spPr>
          <a:xfrm>
            <a:off x="0" y="0"/>
            <a:ext cx="12192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5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of table J (for Janet) : Most REACTIVE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Bottom of table J : Least REACTIVE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43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1631</TotalTime>
  <Words>673</Words>
  <Application>Microsoft Office PowerPoint</Application>
  <PresentationFormat>Widescreen</PresentationFormat>
  <Paragraphs>126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ARBUISO, CHARLES B</dc:creator>
  <cp:lastModifiedBy>ARBUISO, CHARLES B</cp:lastModifiedBy>
  <cp:revision>70</cp:revision>
  <dcterms:created xsi:type="dcterms:W3CDTF">2023-06-23T14:43:21Z</dcterms:created>
  <dcterms:modified xsi:type="dcterms:W3CDTF">2024-01-30T20:45:33Z</dcterms:modified>
</cp:coreProperties>
</file>